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72" r:id="rId13"/>
    <p:sldId id="273" r:id="rId14"/>
    <p:sldId id="267" r:id="rId15"/>
    <p:sldId id="284" r:id="rId16"/>
    <p:sldId id="285" r:id="rId17"/>
    <p:sldId id="292" r:id="rId18"/>
    <p:sldId id="278" r:id="rId19"/>
    <p:sldId id="279" r:id="rId20"/>
    <p:sldId id="281" r:id="rId21"/>
    <p:sldId id="291" r:id="rId22"/>
    <p:sldId id="295" r:id="rId23"/>
    <p:sldId id="268" r:id="rId24"/>
    <p:sldId id="287" r:id="rId25"/>
    <p:sldId id="269" r:id="rId26"/>
    <p:sldId id="297" r:id="rId27"/>
    <p:sldId id="282" r:id="rId28"/>
    <p:sldId id="293" r:id="rId29"/>
    <p:sldId id="294" r:id="rId30"/>
    <p:sldId id="270" r:id="rId31"/>
    <p:sldId id="288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839EE2-E484-7B0E-5C67-51F5294A2144}" v="37" dt="2025-02-15T03:13:27.659"/>
    <p1510:client id="{C236E2B4-F6FA-488B-9359-D14C35273815}" v="3" dt="2025-02-15T03:35:37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622D8-E5BE-42CB-855A-C1EE7283FB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EC68A2C-F782-483F-AA02-368C6C805382}">
      <dgm:prSet/>
      <dgm:spPr/>
      <dgm:t>
        <a:bodyPr/>
        <a:lstStyle/>
        <a:p>
          <a:r>
            <a:rPr lang="en-US"/>
            <a:t>Easy to setup</a:t>
          </a:r>
        </a:p>
      </dgm:t>
    </dgm:pt>
    <dgm:pt modelId="{61A8D947-3193-4E24-A627-65D9A9A5C42B}" type="parTrans" cxnId="{E18D67C6-E1F3-4CF4-96E4-3E362D5BB9CD}">
      <dgm:prSet/>
      <dgm:spPr/>
      <dgm:t>
        <a:bodyPr/>
        <a:lstStyle/>
        <a:p>
          <a:endParaRPr lang="en-US"/>
        </a:p>
      </dgm:t>
    </dgm:pt>
    <dgm:pt modelId="{98360A2C-900B-4775-8E35-6A6A6993C494}" type="sibTrans" cxnId="{E18D67C6-E1F3-4CF4-96E4-3E362D5BB9CD}">
      <dgm:prSet/>
      <dgm:spPr/>
      <dgm:t>
        <a:bodyPr/>
        <a:lstStyle/>
        <a:p>
          <a:endParaRPr lang="en-US"/>
        </a:p>
      </dgm:t>
    </dgm:pt>
    <dgm:pt modelId="{DB1AEA4D-A3A1-43BF-9279-0895ADF3577C}">
      <dgm:prSet/>
      <dgm:spPr/>
      <dgm:t>
        <a:bodyPr/>
        <a:lstStyle/>
        <a:p>
          <a:r>
            <a:rPr lang="en-US"/>
            <a:t>User friendly</a:t>
          </a:r>
        </a:p>
      </dgm:t>
    </dgm:pt>
    <dgm:pt modelId="{291889AF-76F7-44AB-837E-E1F4D07402E4}" type="parTrans" cxnId="{2E1CEEA0-1D7C-41EB-8092-D5EC5E27A1ED}">
      <dgm:prSet/>
      <dgm:spPr/>
      <dgm:t>
        <a:bodyPr/>
        <a:lstStyle/>
        <a:p>
          <a:endParaRPr lang="en-US"/>
        </a:p>
      </dgm:t>
    </dgm:pt>
    <dgm:pt modelId="{ED3B87B1-192E-4ACF-B62F-79FEF98A0D23}" type="sibTrans" cxnId="{2E1CEEA0-1D7C-41EB-8092-D5EC5E27A1ED}">
      <dgm:prSet/>
      <dgm:spPr/>
      <dgm:t>
        <a:bodyPr/>
        <a:lstStyle/>
        <a:p>
          <a:endParaRPr lang="en-US"/>
        </a:p>
      </dgm:t>
    </dgm:pt>
    <dgm:pt modelId="{74872008-1DE8-42E6-86FD-99714AD7CD76}">
      <dgm:prSet/>
      <dgm:spPr/>
      <dgm:t>
        <a:bodyPr/>
        <a:lstStyle/>
        <a:p>
          <a:r>
            <a:rPr lang="en-US"/>
            <a:t>Contains identifiers</a:t>
          </a:r>
        </a:p>
      </dgm:t>
    </dgm:pt>
    <dgm:pt modelId="{E3AEAB34-5922-4A5C-99BC-7D984100FF7E}" type="parTrans" cxnId="{6AB03D23-D982-4F8B-B6C5-500F68084C89}">
      <dgm:prSet/>
      <dgm:spPr/>
      <dgm:t>
        <a:bodyPr/>
        <a:lstStyle/>
        <a:p>
          <a:endParaRPr lang="en-US"/>
        </a:p>
      </dgm:t>
    </dgm:pt>
    <dgm:pt modelId="{E556AA95-122F-49C7-8E73-E8384304B673}" type="sibTrans" cxnId="{6AB03D23-D982-4F8B-B6C5-500F68084C89}">
      <dgm:prSet/>
      <dgm:spPr/>
      <dgm:t>
        <a:bodyPr/>
        <a:lstStyle/>
        <a:p>
          <a:endParaRPr lang="en-US"/>
        </a:p>
      </dgm:t>
    </dgm:pt>
    <dgm:pt modelId="{19AF00A3-A438-4EBA-ADE2-2D875A024564}" type="pres">
      <dgm:prSet presAssocID="{A35622D8-E5BE-42CB-855A-C1EE7283FB70}" presName="linear" presStyleCnt="0">
        <dgm:presLayoutVars>
          <dgm:animLvl val="lvl"/>
          <dgm:resizeHandles val="exact"/>
        </dgm:presLayoutVars>
      </dgm:prSet>
      <dgm:spPr/>
    </dgm:pt>
    <dgm:pt modelId="{934DBFA0-6567-4F06-ABE5-0AB286762F5D}" type="pres">
      <dgm:prSet presAssocID="{2EC68A2C-F782-483F-AA02-368C6C8053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87EA17-F14E-4600-8496-9D04AE36275E}" type="pres">
      <dgm:prSet presAssocID="{98360A2C-900B-4775-8E35-6A6A6993C494}" presName="spacer" presStyleCnt="0"/>
      <dgm:spPr/>
    </dgm:pt>
    <dgm:pt modelId="{9AB909A1-754E-4D42-B778-FD76372E70F0}" type="pres">
      <dgm:prSet presAssocID="{DB1AEA4D-A3A1-43BF-9279-0895ADF357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E911AE-31EC-4B8F-BEA5-A88212002C5B}" type="pres">
      <dgm:prSet presAssocID="{ED3B87B1-192E-4ACF-B62F-79FEF98A0D23}" presName="spacer" presStyleCnt="0"/>
      <dgm:spPr/>
    </dgm:pt>
    <dgm:pt modelId="{01427AB3-5692-431A-8EC3-5AA43E4E119B}" type="pres">
      <dgm:prSet presAssocID="{74872008-1DE8-42E6-86FD-99714AD7CD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73E3005-7C2B-45CF-806A-A31B3E6C6247}" type="presOf" srcId="{74872008-1DE8-42E6-86FD-99714AD7CD76}" destId="{01427AB3-5692-431A-8EC3-5AA43E4E119B}" srcOrd="0" destOrd="0" presId="urn:microsoft.com/office/officeart/2005/8/layout/vList2"/>
    <dgm:cxn modelId="{6AB03D23-D982-4F8B-B6C5-500F68084C89}" srcId="{A35622D8-E5BE-42CB-855A-C1EE7283FB70}" destId="{74872008-1DE8-42E6-86FD-99714AD7CD76}" srcOrd="2" destOrd="0" parTransId="{E3AEAB34-5922-4A5C-99BC-7D984100FF7E}" sibTransId="{E556AA95-122F-49C7-8E73-E8384304B673}"/>
    <dgm:cxn modelId="{9E3D2262-DE76-496E-85F4-DB22FFA317DC}" type="presOf" srcId="{2EC68A2C-F782-483F-AA02-368C6C805382}" destId="{934DBFA0-6567-4F06-ABE5-0AB286762F5D}" srcOrd="0" destOrd="0" presId="urn:microsoft.com/office/officeart/2005/8/layout/vList2"/>
    <dgm:cxn modelId="{A1AF6264-AFE7-4ED3-8090-F700926BA9C2}" type="presOf" srcId="{DB1AEA4D-A3A1-43BF-9279-0895ADF3577C}" destId="{9AB909A1-754E-4D42-B778-FD76372E70F0}" srcOrd="0" destOrd="0" presId="urn:microsoft.com/office/officeart/2005/8/layout/vList2"/>
    <dgm:cxn modelId="{2E1CEEA0-1D7C-41EB-8092-D5EC5E27A1ED}" srcId="{A35622D8-E5BE-42CB-855A-C1EE7283FB70}" destId="{DB1AEA4D-A3A1-43BF-9279-0895ADF3577C}" srcOrd="1" destOrd="0" parTransId="{291889AF-76F7-44AB-837E-E1F4D07402E4}" sibTransId="{ED3B87B1-192E-4ACF-B62F-79FEF98A0D23}"/>
    <dgm:cxn modelId="{E18D67C6-E1F3-4CF4-96E4-3E362D5BB9CD}" srcId="{A35622D8-E5BE-42CB-855A-C1EE7283FB70}" destId="{2EC68A2C-F782-483F-AA02-368C6C805382}" srcOrd="0" destOrd="0" parTransId="{61A8D947-3193-4E24-A627-65D9A9A5C42B}" sibTransId="{98360A2C-900B-4775-8E35-6A6A6993C494}"/>
    <dgm:cxn modelId="{47DE4BDF-AD42-43DC-8A80-60627DD18C96}" type="presOf" srcId="{A35622D8-E5BE-42CB-855A-C1EE7283FB70}" destId="{19AF00A3-A438-4EBA-ADE2-2D875A024564}" srcOrd="0" destOrd="0" presId="urn:microsoft.com/office/officeart/2005/8/layout/vList2"/>
    <dgm:cxn modelId="{526A7CDC-1EC3-4955-A392-E29AABF48BE3}" type="presParOf" srcId="{19AF00A3-A438-4EBA-ADE2-2D875A024564}" destId="{934DBFA0-6567-4F06-ABE5-0AB286762F5D}" srcOrd="0" destOrd="0" presId="urn:microsoft.com/office/officeart/2005/8/layout/vList2"/>
    <dgm:cxn modelId="{2942F607-5026-403E-83B4-4D8C081E0918}" type="presParOf" srcId="{19AF00A3-A438-4EBA-ADE2-2D875A024564}" destId="{5487EA17-F14E-4600-8496-9D04AE36275E}" srcOrd="1" destOrd="0" presId="urn:microsoft.com/office/officeart/2005/8/layout/vList2"/>
    <dgm:cxn modelId="{F14F8BA9-82A8-4B53-AA4A-130FCA2E6930}" type="presParOf" srcId="{19AF00A3-A438-4EBA-ADE2-2D875A024564}" destId="{9AB909A1-754E-4D42-B778-FD76372E70F0}" srcOrd="2" destOrd="0" presId="urn:microsoft.com/office/officeart/2005/8/layout/vList2"/>
    <dgm:cxn modelId="{A3ECAB75-9E0F-4D6A-A455-482F4F8DAAA7}" type="presParOf" srcId="{19AF00A3-A438-4EBA-ADE2-2D875A024564}" destId="{E7E911AE-31EC-4B8F-BEA5-A88212002C5B}" srcOrd="3" destOrd="0" presId="urn:microsoft.com/office/officeart/2005/8/layout/vList2"/>
    <dgm:cxn modelId="{612A1D17-D50A-4B92-A06C-E9BC3C8D2207}" type="presParOf" srcId="{19AF00A3-A438-4EBA-ADE2-2D875A024564}" destId="{01427AB3-5692-431A-8EC3-5AA43E4E11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DBFA0-6567-4F06-ABE5-0AB286762F5D}">
      <dsp:nvSpPr>
        <dsp:cNvPr id="0" name=""/>
        <dsp:cNvSpPr/>
      </dsp:nvSpPr>
      <dsp:spPr>
        <a:xfrm>
          <a:off x="0" y="427328"/>
          <a:ext cx="5217173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Easy to setup</a:t>
          </a:r>
        </a:p>
      </dsp:txBody>
      <dsp:txXfrm>
        <a:off x="52774" y="480102"/>
        <a:ext cx="5111625" cy="975532"/>
      </dsp:txXfrm>
    </dsp:sp>
    <dsp:sp modelId="{9AB909A1-754E-4D42-B778-FD76372E70F0}">
      <dsp:nvSpPr>
        <dsp:cNvPr id="0" name=""/>
        <dsp:cNvSpPr/>
      </dsp:nvSpPr>
      <dsp:spPr>
        <a:xfrm>
          <a:off x="0" y="1635129"/>
          <a:ext cx="5217173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User friendly</a:t>
          </a:r>
        </a:p>
      </dsp:txBody>
      <dsp:txXfrm>
        <a:off x="52774" y="1687903"/>
        <a:ext cx="5111625" cy="975532"/>
      </dsp:txXfrm>
    </dsp:sp>
    <dsp:sp modelId="{01427AB3-5692-431A-8EC3-5AA43E4E119B}">
      <dsp:nvSpPr>
        <dsp:cNvPr id="0" name=""/>
        <dsp:cNvSpPr/>
      </dsp:nvSpPr>
      <dsp:spPr>
        <a:xfrm>
          <a:off x="0" y="2842929"/>
          <a:ext cx="5217173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Contains identifiers</a:t>
          </a:r>
        </a:p>
      </dsp:txBody>
      <dsp:txXfrm>
        <a:off x="52774" y="2895703"/>
        <a:ext cx="5111625" cy="975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D559-0107-4FC8-A690-FEB69B3DFD47}" type="datetimeFigureOut"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E6027-3961-4119-9D71-7C965639C9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8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60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75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50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75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9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50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5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27091-A3B3-EB9B-258E-75B698133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E8ADA-A1BF-4290-6152-3C5871F8B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252F2-0EBF-0EEF-DB55-8D017D4F6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0A9E8-D874-F767-D139-601CB74A2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32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4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9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46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4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FF776-5137-F8F7-03B3-4C1D7A9F9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327F1-A2B5-BC01-C378-970F0D713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4B33DB-B69D-C3E6-55A6-CD3E5586D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F9BD4-BDBA-C502-41C0-803963993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7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CD50B-EC38-A992-00F1-03CABD384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41812-FCAA-5977-48A8-9952C056A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EB5DE3-1745-911A-0FDD-AA3213CA4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19659-141F-1E83-E613-D0DEDC65A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74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B889-C0A6-30A3-B5A2-14C073C2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E605E-1FF6-562F-490E-7F9D9F3A4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040FA-878A-7CC9-4192-6C16ACA55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AAB0A-67DD-DCF1-83FA-D9534877B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94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49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72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14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2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9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dTeamOperations/Red-Infra-Craft/tree/main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s://github.com/khast3x/Redcloud" TargetMode="External"/><Relationship Id="rId7" Type="http://schemas.openxmlformats.org/officeDocument/2006/relationships/hyperlink" Target="https://github.com/geeksniper/Red-team-toolkit" TargetMode="External"/><Relationship Id="rId12" Type="http://schemas.openxmlformats.org/officeDocument/2006/relationships/hyperlink" Target="https://howto.thec2matrix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-poc/RedTeam-Tools" TargetMode="External"/><Relationship Id="rId11" Type="http://schemas.openxmlformats.org/officeDocument/2006/relationships/hyperlink" Target="https://github.com/GhostManager/Ghostwriter" TargetMode="External"/><Relationship Id="rId5" Type="http://schemas.openxmlformats.org/officeDocument/2006/relationships/hyperlink" Target="https://www.ired.team/" TargetMode="External"/><Relationship Id="rId10" Type="http://schemas.openxmlformats.org/officeDocument/2006/relationships/hyperlink" Target="https://mitre-attack.github.io/attack-navigator/" TargetMode="External"/><Relationship Id="rId4" Type="http://schemas.openxmlformats.org/officeDocument/2006/relationships/hyperlink" Target="https://github.com/bluscreenofjeff/Red-Team-Infrastructure-Wiki" TargetMode="External"/><Relationship Id="rId9" Type="http://schemas.openxmlformats.org/officeDocument/2006/relationships/hyperlink" Target="https://github.com/SecurityRiskAdvisors/VECT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Becoming a Red Team Operator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Presented By: Dylan Hudson</a:t>
            </a:r>
          </a:p>
          <a:p>
            <a:r>
              <a:rPr lang="en-US" sz="1700">
                <a:solidFill>
                  <a:schemeClr val="bg1"/>
                </a:solidFill>
              </a:rPr>
              <a:t>15 February 2025</a:t>
            </a:r>
          </a:p>
          <a:p>
            <a:r>
              <a:rPr lang="en-US" sz="1700">
                <a:solidFill>
                  <a:schemeClr val="bg1"/>
                </a:solidFill>
              </a:rPr>
              <a:t>CactusCon 2025</a:t>
            </a:r>
          </a:p>
        </p:txBody>
      </p:sp>
      <p:sp>
        <p:nvSpPr>
          <p:cNvPr id="56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7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Pyramid of Pain</a:t>
            </a:r>
          </a:p>
        </p:txBody>
      </p:sp>
      <p:pic>
        <p:nvPicPr>
          <p:cNvPr id="4" name="Content Placeholder 3" descr="Pyramid of pain">
            <a:extLst>
              <a:ext uri="{FF2B5EF4-FFF2-40B4-BE49-F238E27FC236}">
                <a16:creationId xmlns:a16="http://schemas.microsoft.com/office/drawing/2014/main" id="{ACFC953B-EBAF-B413-7999-AB19E0061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3325" y="1409989"/>
            <a:ext cx="8405348" cy="47554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772B0-695E-9C4D-41E1-47DC1FB9CFAA}"/>
              </a:ext>
            </a:extLst>
          </p:cNvPr>
          <p:cNvSpPr txBox="1"/>
          <p:nvPr/>
        </p:nvSpPr>
        <p:spPr>
          <a:xfrm>
            <a:off x="3963151" y="6161044"/>
            <a:ext cx="42478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Source: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  <a:ea typeface="+mn-lt"/>
                <a:cs typeface="+mn-lt"/>
              </a:rPr>
              <a:t>https://www.attackiq.com/glossary/pyramid-of-pain/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816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OPSEC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1BDCC-6009-8C25-AEEF-1BC3624D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Secure your stuff!</a:t>
            </a:r>
          </a:p>
          <a:p>
            <a:r>
              <a:rPr lang="en-US" sz="3200" dirty="0">
                <a:solidFill>
                  <a:schemeClr val="bg1"/>
                </a:solidFill>
              </a:rPr>
              <a:t>Documentation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What does the tool do?</a:t>
            </a:r>
          </a:p>
          <a:p>
            <a:r>
              <a:rPr lang="en-US" sz="3200" dirty="0">
                <a:solidFill>
                  <a:schemeClr val="bg1"/>
                </a:solidFill>
              </a:rPr>
              <a:t>ISO8601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YYYY-MM-DDTHH:MM:SS-UTC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lizard on a branch&#10;&#10;Description automatically generated">
            <a:extLst>
              <a:ext uri="{FF2B5EF4-FFF2-40B4-BE49-F238E27FC236}">
                <a16:creationId xmlns:a16="http://schemas.microsoft.com/office/drawing/2014/main" id="{5D1F6D69-E4A9-5D3C-EA30-641978D0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66" r="3" b="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8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EA5A58-B54E-BDA9-EDF8-B0D8D4AF1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18" y="1425874"/>
            <a:ext cx="12201236" cy="4284930"/>
          </a:xfrm>
        </p:spPr>
      </p:pic>
    </p:spTree>
    <p:extLst>
      <p:ext uri="{BB962C8B-B14F-4D97-AF65-F5344CB8AC3E}">
        <p14:creationId xmlns:p14="http://schemas.microsoft.com/office/powerpoint/2010/main" val="158295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63EF14-B924-7E03-8C0B-9F5F5C067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8311"/>
            <a:ext cx="12192000" cy="4382493"/>
          </a:xfrm>
        </p:spPr>
      </p:pic>
    </p:spTree>
    <p:extLst>
      <p:ext uri="{BB962C8B-B14F-4D97-AF65-F5344CB8AC3E}">
        <p14:creationId xmlns:p14="http://schemas.microsoft.com/office/powerpoint/2010/main" val="127233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402336"/>
            <a:ext cx="5217172" cy="116913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GoPhish</a:t>
            </a:r>
          </a:p>
        </p:txBody>
      </p:sp>
      <p:grpSp>
        <p:nvGrpSpPr>
          <p:cNvPr id="22" name="Graphic 38">
            <a:extLst>
              <a:ext uri="{FF2B5EF4-FFF2-40B4-BE49-F238E27FC236}">
                <a16:creationId xmlns:a16="http://schemas.microsoft.com/office/drawing/2014/main" id="{7F54B1E7-DA9D-4422-98EA-A4C079A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2669" y="82453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3681A6B-8745-4B5F-9106-8375152B5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8FA7BA-0A88-455D-9C83-95E77FCE2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45" name="Content Placeholder 7">
            <a:extLst>
              <a:ext uri="{FF2B5EF4-FFF2-40B4-BE49-F238E27FC236}">
                <a16:creationId xmlns:a16="http://schemas.microsoft.com/office/drawing/2014/main" id="{BAE240EA-7C60-8EB3-A1B6-AD4F06C123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38906" y="1751727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3F785A8F-002E-4E7C-A4EE-0423F2448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380207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52F9A4-B078-4FA2-A29A-E70F6045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380207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WS Marketplace: GoPhish certified by HailBytes Implementation Services">
            <a:extLst>
              <a:ext uri="{FF2B5EF4-FFF2-40B4-BE49-F238E27FC236}">
                <a16:creationId xmlns:a16="http://schemas.microsoft.com/office/drawing/2014/main" id="{21B92AC5-F791-6D84-77EC-896F0D212B9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-4" b="-4"/>
          <a:stretch/>
        </p:blipFill>
        <p:spPr>
          <a:xfrm>
            <a:off x="7572995" y="1820333"/>
            <a:ext cx="3217333" cy="3217333"/>
          </a:xfrm>
          <a:prstGeom prst="rect">
            <a:avLst/>
          </a:prstGeom>
        </p:spPr>
      </p:pic>
      <p:grpSp>
        <p:nvGrpSpPr>
          <p:cNvPr id="30" name="Graphic 4">
            <a:extLst>
              <a:ext uri="{FF2B5EF4-FFF2-40B4-BE49-F238E27FC236}">
                <a16:creationId xmlns:a16="http://schemas.microsoft.com/office/drawing/2014/main" id="{E7EEFC47-5A1A-4BC0-9CCE-8E2F1C883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35753" y="489835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69E79C8-38A5-45F9-945F-935B05661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23F4A9-D368-45FC-BE17-5AE7B3D2B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E359B9-2553-4BF7-9253-DD7C6C725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F9101C1-DB2F-4A51-BFCF-E56AA9D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6A0E25F-E8AC-43C3-92E1-630040C0E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FEFC1B0-3611-4239-A35C-0A72C1AA4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BC7390E-9D9D-4C6A-B8B7-168D94FA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A0E0EA-1232-409E-BEAC-059E2E09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30765A6-867B-4402-BC11-C0D43452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F6BB45C-BD66-4CD7-A522-A10F8B077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116CBF8-8641-4F3A-8D12-6EAF96CF3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8FC9AA3-7B63-4082-885D-8FCEE9798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48DC3B5-F54E-4473-A0BB-948DEF2EC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106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GoPhish</a:t>
            </a:r>
            <a:r>
              <a:rPr lang="en-US" dirty="0">
                <a:solidFill>
                  <a:schemeClr val="bg1"/>
                </a:solidFill>
              </a:rPr>
              <a:t> Email Headers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1A48D2-283E-3EF2-CEF7-6F206625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" y="2041851"/>
            <a:ext cx="11710736" cy="27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12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GoPhish</a:t>
            </a:r>
            <a:r>
              <a:rPr lang="en-US" dirty="0">
                <a:solidFill>
                  <a:schemeClr val="bg1"/>
                </a:solidFill>
              </a:rPr>
              <a:t> Server Headers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7CF9E9-9941-5AB8-17B6-1A20820C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2306773"/>
            <a:ext cx="10838447" cy="32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B8F138A-FBC6-5760-07ED-CE5692D42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300" y="229394"/>
            <a:ext cx="8248505" cy="6410826"/>
          </a:xfrm>
        </p:spPr>
      </p:pic>
    </p:spTree>
    <p:extLst>
      <p:ext uri="{BB962C8B-B14F-4D97-AF65-F5344CB8AC3E}">
        <p14:creationId xmlns:p14="http://schemas.microsoft.com/office/powerpoint/2010/main" val="2423720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1-09 20-46-40_meterpreter_reverse_https">
            <a:hlinkClick r:id="" action="ppaction://media"/>
            <a:extLst>
              <a:ext uri="{FF2B5EF4-FFF2-40B4-BE49-F238E27FC236}">
                <a16:creationId xmlns:a16="http://schemas.microsoft.com/office/drawing/2014/main" id="{F3A9F550-9D78-7ECE-E72C-1C97C46E86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379" y="3413"/>
            <a:ext cx="11925868" cy="67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1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1-09 20-26-35_meterpreter_reverse_tcp">
            <a:hlinkClick r:id="" action="ppaction://media"/>
            <a:extLst>
              <a:ext uri="{FF2B5EF4-FFF2-40B4-BE49-F238E27FC236}">
                <a16:creationId xmlns:a16="http://schemas.microsoft.com/office/drawing/2014/main" id="{40103B81-0136-7421-7048-2836AF75F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245" y="105770"/>
            <a:ext cx="11812137" cy="66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8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14CE-6D16-496C-6BBE-67951FF3F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79" y="2267798"/>
            <a:ext cx="49747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Board games</a:t>
            </a:r>
          </a:p>
          <a:p>
            <a:r>
              <a:rPr lang="en-US" dirty="0">
                <a:solidFill>
                  <a:schemeClr val="bg1"/>
                </a:solidFill>
              </a:rPr>
              <a:t>Video games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F064A-2482-0FBF-6D45-981E458B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2" y="3104900"/>
            <a:ext cx="5157536" cy="648201"/>
          </a:xfrm>
          <a:prstGeom prst="rect">
            <a:avLst/>
          </a:prstGeom>
        </p:spPr>
      </p:pic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213BBE67-7E39-6381-D81C-29463C923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69" y="3431741"/>
            <a:ext cx="2807123" cy="770721"/>
          </a:xfrm>
          <a:prstGeom prst="rect">
            <a:avLst/>
          </a:prstGeom>
        </p:spPr>
      </p:pic>
      <p:pic>
        <p:nvPicPr>
          <p:cNvPr id="11" name="Picture 10" descr="A close up of a logo&#10;&#10;AI-generated content may be incorrect.">
            <a:extLst>
              <a:ext uri="{FF2B5EF4-FFF2-40B4-BE49-F238E27FC236}">
                <a16:creationId xmlns:a16="http://schemas.microsoft.com/office/drawing/2014/main" id="{7A1B6476-CA89-959B-5FCF-CB3D6EB29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195" y="5313442"/>
            <a:ext cx="2624769" cy="525023"/>
          </a:xfrm>
          <a:prstGeom prst="rect">
            <a:avLst/>
          </a:prstGeom>
        </p:spPr>
      </p:pic>
      <p:pic>
        <p:nvPicPr>
          <p:cNvPr id="15" name="Picture 14" descr="A logo of a plane&#10;&#10;AI-generated content may be incorrect.">
            <a:extLst>
              <a:ext uri="{FF2B5EF4-FFF2-40B4-BE49-F238E27FC236}">
                <a16:creationId xmlns:a16="http://schemas.microsoft.com/office/drawing/2014/main" id="{379DB2F6-EED8-9A83-710B-0F3BADD31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819" y="4445170"/>
            <a:ext cx="1102950" cy="1093425"/>
          </a:xfrm>
          <a:prstGeom prst="rect">
            <a:avLst/>
          </a:prstGeom>
        </p:spPr>
      </p:pic>
      <p:pic>
        <p:nvPicPr>
          <p:cNvPr id="17" name="Picture 16" descr="A green letter and a black background&#10;&#10;AI-generated content may be incorrect.">
            <a:extLst>
              <a:ext uri="{FF2B5EF4-FFF2-40B4-BE49-F238E27FC236}">
                <a16:creationId xmlns:a16="http://schemas.microsoft.com/office/drawing/2014/main" id="{90FBDAA2-F818-43DB-E2CA-7CEAC9BDA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1360" y="6113975"/>
            <a:ext cx="2199587" cy="329589"/>
          </a:xfrm>
          <a:prstGeom prst="rect">
            <a:avLst/>
          </a:prstGeom>
        </p:spPr>
      </p:pic>
      <p:pic>
        <p:nvPicPr>
          <p:cNvPr id="361" name="Picture 360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8BCD5140-E98B-D238-8E8C-6F614CE104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3526" y="3955648"/>
            <a:ext cx="3237175" cy="15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09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ythic_demonstration">
            <a:hlinkClick r:id="" action="ppaction://media"/>
            <a:extLst>
              <a:ext uri="{FF2B5EF4-FFF2-40B4-BE49-F238E27FC236}">
                <a16:creationId xmlns:a16="http://schemas.microsoft.com/office/drawing/2014/main" id="{2FBC7851-3F12-227B-499C-3227CE4F4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34" y="61513"/>
            <a:ext cx="11865165" cy="67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416A4456-A1E4-2810-E1D4-447664A2D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055" y="99053"/>
            <a:ext cx="9875891" cy="6661483"/>
          </a:xfrm>
        </p:spPr>
      </p:pic>
    </p:spTree>
    <p:extLst>
      <p:ext uri="{BB962C8B-B14F-4D97-AF65-F5344CB8AC3E}">
        <p14:creationId xmlns:p14="http://schemas.microsoft.com/office/powerpoint/2010/main" val="45371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B3040-215A-B520-2669-752AC68E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4D42D0-4667-5DDE-F3FC-880B5B22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2275806"/>
            <a:ext cx="11309685" cy="23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9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Trufflehog</a:t>
            </a:r>
          </a:p>
        </p:txBody>
      </p:sp>
      <p:pic>
        <p:nvPicPr>
          <p:cNvPr id="4" name="Content Placeholder 3" descr="GitHub - trufflesecurity/trufflehog: Find, verify, and analyze leaked  credentials">
            <a:extLst>
              <a:ext uri="{FF2B5EF4-FFF2-40B4-BE49-F238E27FC236}">
                <a16:creationId xmlns:a16="http://schemas.microsoft.com/office/drawing/2014/main" id="{6AB62635-6F16-35DC-4826-1D1FFA07F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9191" y="1695283"/>
            <a:ext cx="5636329" cy="35592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D8D6E9-9E52-F942-5DDA-7A50B9B93D35}"/>
              </a:ext>
            </a:extLst>
          </p:cNvPr>
          <p:cNvSpPr txBox="1"/>
          <p:nvPr/>
        </p:nvSpPr>
        <p:spPr>
          <a:xfrm>
            <a:off x="833583" y="1514763"/>
            <a:ext cx="5248563" cy="52080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4000" dirty="0">
                <a:solidFill>
                  <a:srgbClr val="FFFFFF"/>
                </a:solidFill>
                <a:cs typeface="Arial"/>
              </a:rPr>
              <a:t>Scanning repository technologies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cs typeface="Arial"/>
              </a:rPr>
              <a:t>Several regex based detectors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cs typeface="Arial"/>
              </a:rPr>
              <a:t>Consistent updates/fixes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 dirty="0">
              <a:solidFill>
                <a:srgbClr val="FFFFFF"/>
              </a:solidFill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Inx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957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025-01-22 20-18-50">
            <a:hlinkClick r:id="" action="ppaction://media"/>
            <a:extLst>
              <a:ext uri="{FF2B5EF4-FFF2-40B4-BE49-F238E27FC236}">
                <a16:creationId xmlns:a16="http://schemas.microsoft.com/office/drawing/2014/main" id="{72BCFFDC-A879-63E5-DE53-D10C48F48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656" y="85437"/>
            <a:ext cx="12062689" cy="66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1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Pacu</a:t>
            </a:r>
          </a:p>
        </p:txBody>
      </p:sp>
      <p:pic>
        <p:nvPicPr>
          <p:cNvPr id="4" name="Content Placeholder 3" descr="Attacking AWS Cognito with Pacu (p2) - Rhino Security Labs">
            <a:extLst>
              <a:ext uri="{FF2B5EF4-FFF2-40B4-BE49-F238E27FC236}">
                <a16:creationId xmlns:a16="http://schemas.microsoft.com/office/drawing/2014/main" id="{F1CF3EA3-AA78-5958-6717-E231EFCE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07" r="17058" b="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BEA22-F801-1668-A6D3-CB2E7644877A}"/>
              </a:ext>
            </a:extLst>
          </p:cNvPr>
          <p:cNvSpPr txBox="1"/>
          <p:nvPr/>
        </p:nvSpPr>
        <p:spPr>
          <a:xfrm>
            <a:off x="6906492" y="1838036"/>
            <a:ext cx="5248563" cy="35839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4000" dirty="0">
                <a:solidFill>
                  <a:srgbClr val="FFFFFF"/>
                </a:solidFill>
                <a:cs typeface="Arial"/>
              </a:rPr>
              <a:t>Enumerating/storing information from AWS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cs typeface="Arial"/>
              </a:rPr>
              <a:t>Analysis of IAM data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cs typeface="Arial"/>
              </a:rPr>
              <a:t>Hides activity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Inx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07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2265D-AE89-DB97-8184-01CFF8752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55DBE-A1DA-A282-73BF-4DE46F99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368" y="3427391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Collecting Metrics</a:t>
            </a: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609E7A49-7785-4569-0669-AF936A82D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2102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NIST Phish Scale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4FC7248-091A-CEB3-553A-60DAFC6B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35" b="2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37A081-D19F-AD93-CC66-AF0DD79F4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337" y="1669132"/>
            <a:ext cx="4135035" cy="456895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Standardized method of grading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Promotes "fairness" and transparency</a:t>
            </a:r>
          </a:p>
        </p:txBody>
      </p:sp>
    </p:spTree>
    <p:extLst>
      <p:ext uri="{BB962C8B-B14F-4D97-AF65-F5344CB8AC3E}">
        <p14:creationId xmlns:p14="http://schemas.microsoft.com/office/powerpoint/2010/main" val="2453270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D46E3E-9649-30ED-7A7B-81FDC65D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3E4F-448F-3F62-D084-E0824BA62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1"/>
            <a:ext cx="745587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a "Grading" is Determined</a:t>
            </a:r>
            <a:endParaRPr lang="en-US" dirty="0"/>
          </a:p>
        </p:txBody>
      </p:sp>
      <p:pic>
        <p:nvPicPr>
          <p:cNvPr id="4" name="Content Placeholder 3" descr="A blue and white list with black text&#10;&#10;AI-generated content may be incorrect.">
            <a:extLst>
              <a:ext uri="{FF2B5EF4-FFF2-40B4-BE49-F238E27FC236}">
                <a16:creationId xmlns:a16="http://schemas.microsoft.com/office/drawing/2014/main" id="{5F25F608-A358-E4A5-254D-104BBC848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236" y="1054280"/>
            <a:ext cx="5746435" cy="5721748"/>
          </a:xfrm>
        </p:spPr>
      </p:pic>
      <p:pic>
        <p:nvPicPr>
          <p:cNvPr id="5" name="Picture 4" descr="A table with text on it&#10;&#10;AI-generated content may be incorrect.">
            <a:extLst>
              <a:ext uri="{FF2B5EF4-FFF2-40B4-BE49-F238E27FC236}">
                <a16:creationId xmlns:a16="http://schemas.microsoft.com/office/drawing/2014/main" id="{5FDB4965-31E3-4AE5-2FD3-F9F471AE3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945" y="2738576"/>
            <a:ext cx="5983982" cy="22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3E187-6CA6-BD5B-4A90-5145A1C21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5124-167B-9FB1-B5D2-68DE5576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Determining the Final Difficulty</a:t>
            </a:r>
          </a:p>
        </p:txBody>
      </p:sp>
      <p:pic>
        <p:nvPicPr>
          <p:cNvPr id="7" name="Content Placeholder 6" descr="A table with text on it&#10;&#10;AI-generated content may be incorrect.">
            <a:extLst>
              <a:ext uri="{FF2B5EF4-FFF2-40B4-BE49-F238E27FC236}">
                <a16:creationId xmlns:a16="http://schemas.microsoft.com/office/drawing/2014/main" id="{B0458636-F221-4BF3-FC6E-68C79DAD9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727" y="1871394"/>
            <a:ext cx="11266271" cy="3997982"/>
          </a:xfrm>
        </p:spPr>
      </p:pic>
    </p:spTree>
    <p:extLst>
      <p:ext uri="{BB962C8B-B14F-4D97-AF65-F5344CB8AC3E}">
        <p14:creationId xmlns:p14="http://schemas.microsoft.com/office/powerpoint/2010/main" val="31233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77A73-7A19-9D2F-0FD2-0377D6A3B952}"/>
              </a:ext>
            </a:extLst>
          </p:cNvPr>
          <p:cNvSpPr txBox="1"/>
          <p:nvPr/>
        </p:nvSpPr>
        <p:spPr>
          <a:xfrm>
            <a:off x="7320466" y="609600"/>
            <a:ext cx="4140014" cy="133083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am I doing here?</a:t>
            </a:r>
          </a:p>
        </p:txBody>
      </p:sp>
      <p:pic>
        <p:nvPicPr>
          <p:cNvPr id="6" name="Content Placeholder 5" descr="A cactus in a pot on a stove&#10;&#10;Description automatically generated">
            <a:extLst>
              <a:ext uri="{FF2B5EF4-FFF2-40B4-BE49-F238E27FC236}">
                <a16:creationId xmlns:a16="http://schemas.microsoft.com/office/drawing/2014/main" id="{3912D5E2-2F27-9B81-552A-C630715F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1" r="89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DAD18EE-1C89-1860-42EA-B986028C0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Penetration Test vs Red Team</a:t>
            </a:r>
          </a:p>
          <a:p>
            <a:r>
              <a:rPr lang="en-US" dirty="0">
                <a:solidFill>
                  <a:schemeClr val="bg1"/>
                </a:solidFill>
              </a:rPr>
              <a:t>Overview of terminology</a:t>
            </a:r>
          </a:p>
          <a:p>
            <a:r>
              <a:rPr lang="en-US" dirty="0">
                <a:solidFill>
                  <a:schemeClr val="bg1"/>
                </a:solidFill>
              </a:rPr>
              <a:t>Introduction to MITRE</a:t>
            </a:r>
          </a:p>
          <a:p>
            <a:r>
              <a:rPr lang="en-US">
                <a:solidFill>
                  <a:schemeClr val="bg1"/>
                </a:solidFill>
              </a:rPr>
              <a:t>Understanding tools and strategies for </a:t>
            </a:r>
            <a:r>
              <a:rPr lang="en-US" dirty="0">
                <a:solidFill>
                  <a:schemeClr val="bg1"/>
                </a:solidFill>
              </a:rPr>
              <a:t>success</a:t>
            </a:r>
          </a:p>
          <a:p>
            <a:r>
              <a:rPr lang="en-US" dirty="0">
                <a:solidFill>
                  <a:schemeClr val="bg1"/>
                </a:solidFill>
              </a:rPr>
              <a:t>Keeping things fair</a:t>
            </a:r>
          </a:p>
          <a:p>
            <a:r>
              <a:rPr lang="en-US" dirty="0">
                <a:solidFill>
                  <a:schemeClr val="bg1"/>
                </a:solidFill>
              </a:rPr>
              <a:t>VECTR</a:t>
            </a:r>
          </a:p>
        </p:txBody>
      </p:sp>
    </p:spTree>
    <p:extLst>
      <p:ext uri="{BB962C8B-B14F-4D97-AF65-F5344CB8AC3E}">
        <p14:creationId xmlns:p14="http://schemas.microsoft.com/office/powerpoint/2010/main" val="2968885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005" y="2770596"/>
            <a:ext cx="802762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VECTR from Security Risk Advisors</a:t>
            </a:r>
          </a:p>
        </p:txBody>
      </p:sp>
      <p:pic>
        <p:nvPicPr>
          <p:cNvPr id="3" name="Picture 2" descr="A purple triangle with a black background&#10;&#10;AI-generated content may be incorrect.">
            <a:extLst>
              <a:ext uri="{FF2B5EF4-FFF2-40B4-BE49-F238E27FC236}">
                <a16:creationId xmlns:a16="http://schemas.microsoft.com/office/drawing/2014/main" id="{1C9BE8A7-960C-2BFA-D13D-54ABE378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37" y="2568554"/>
            <a:ext cx="1104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20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DF99B-0C2C-830B-3B21-6E8AAA4B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CB482-4E00-D5FA-FE43-760766B8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Key Concepts 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925C-D3A9-25EC-E478-BEEEF857F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629509"/>
            <a:ext cx="4646905" cy="48206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Customer kudos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Conduct internal surveys</a:t>
            </a:r>
          </a:p>
          <a:p>
            <a:r>
              <a:rPr lang="en-US" sz="3600" dirty="0">
                <a:solidFill>
                  <a:schemeClr val="bg1"/>
                </a:solidFill>
              </a:rPr>
              <a:t>Tooling consequences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Practice!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Continuous learning</a:t>
            </a:r>
          </a:p>
        </p:txBody>
      </p:sp>
      <p:pic>
        <p:nvPicPr>
          <p:cNvPr id="5" name="Picture 4" descr="Hand holding keys">
            <a:extLst>
              <a:ext uri="{FF2B5EF4-FFF2-40B4-BE49-F238E27FC236}">
                <a16:creationId xmlns:a16="http://schemas.microsoft.com/office/drawing/2014/main" id="{4F2BAD58-4033-0CC7-88FD-A8424DBBA7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37" r="12850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8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Q&amp;A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E2E9D-5FB1-7E70-9FC4-8038785E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Aptos"/>
                <a:ea typeface="Calibri"/>
                <a:cs typeface="Calibri"/>
                <a:hlinkClick r:id="rId3"/>
              </a:rPr>
              <a:t>https://github.com/khast3x/Redcloud</a:t>
            </a:r>
            <a:endParaRPr lang="en-US"/>
          </a:p>
          <a:p>
            <a:pPr marL="0" indent="0">
              <a:buNone/>
            </a:pPr>
            <a:r>
              <a:rPr lang="en-US" dirty="0">
                <a:latin typeface="Aptos"/>
                <a:ea typeface="Calibri"/>
                <a:cs typeface="Calibri"/>
                <a:hlinkClick r:id="rId4"/>
              </a:rPr>
              <a:t>https://github.com/bluscreenofjeff/Red-Team-Infrastructure-Wiki</a:t>
            </a:r>
            <a:endParaRPr lang="en-US" dirty="0">
              <a:latin typeface="Apto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5"/>
              </a:rPr>
              <a:t>https://www.ired.team/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6"/>
              </a:rPr>
              <a:t>https://github.com/A-poc/RedTeam-Tools</a:t>
            </a:r>
            <a:endParaRPr lang="en-US">
              <a:latin typeface="Apto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7"/>
              </a:rPr>
              <a:t>https://github.com/geeksniper/Red-team-toolkit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8"/>
              </a:rPr>
              <a:t>https://github.com/RedTeamOperations/Red-Infra-Craft/tree/main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9"/>
              </a:rPr>
              <a:t>https://github.com/SecurityRiskAdvisors/VECTR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10"/>
              </a:rPr>
              <a:t>https://mitre-attack.github.io/attack-navigator/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11"/>
              </a:rPr>
              <a:t>https://github.com/GhostManager/Ghostwriter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12"/>
              </a:rPr>
              <a:t>https://howto.thec2matrix.com/</a:t>
            </a:r>
            <a:endParaRPr lang="en-US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53F88793-704A-BF0A-A732-761C4FCA22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91427" y="4460943"/>
            <a:ext cx="2254760" cy="22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E5A43-9C75-1FC3-AA2F-2DE021E3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Penetration Test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BCBC-F9F0-49A8-73E2-89B17E493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Identification of vulnerabilities.</a:t>
            </a:r>
          </a:p>
          <a:p>
            <a:r>
              <a:rPr lang="en-US" sz="3600" dirty="0">
                <a:solidFill>
                  <a:schemeClr val="bg1"/>
                </a:solidFill>
              </a:rPr>
              <a:t>Minimal consideration of OPSEC.</a:t>
            </a:r>
          </a:p>
          <a:p>
            <a:r>
              <a:rPr lang="en-US" sz="3600" dirty="0">
                <a:solidFill>
                  <a:schemeClr val="bg1"/>
                </a:solidFill>
              </a:rPr>
              <a:t>Find everything you possibly can. 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artoon character with a keyboard&#10;&#10;Description automatically generated">
            <a:extLst>
              <a:ext uri="{FF2B5EF4-FFF2-40B4-BE49-F238E27FC236}">
                <a16:creationId xmlns:a16="http://schemas.microsoft.com/office/drawing/2014/main" id="{19D905B9-97A8-DFBB-F53F-513F44E3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619" y="1118754"/>
            <a:ext cx="5798127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E5A43-9C75-1FC3-AA2F-2DE021E3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Red Team Operation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BCBC-F9F0-49A8-73E2-89B17E493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OPSEC considerations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Objective based</a:t>
            </a:r>
          </a:p>
          <a:p>
            <a:r>
              <a:rPr lang="en-US" sz="3600" dirty="0">
                <a:solidFill>
                  <a:schemeClr val="bg1"/>
                </a:solidFill>
              </a:rPr>
              <a:t>Systemic issues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standing in a dark room with red smoke&#10;&#10;Description automatically generated">
            <a:extLst>
              <a:ext uri="{FF2B5EF4-FFF2-40B4-BE49-F238E27FC236}">
                <a16:creationId xmlns:a16="http://schemas.microsoft.com/office/drawing/2014/main" id="{A9B11F85-FCC2-B231-9823-FC255530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659" y="1188208"/>
            <a:ext cx="4552950" cy="468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05281-DC55-E876-9DDA-FBD5A539DD58}"/>
              </a:ext>
            </a:extLst>
          </p:cNvPr>
          <p:cNvSpPr txBox="1"/>
          <p:nvPr/>
        </p:nvSpPr>
        <p:spPr>
          <a:xfrm>
            <a:off x="6812508" y="5982268"/>
            <a:ext cx="74744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Source: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https://training.zeropointsecurity.co.uk/courses/red-team-ops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7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29CD-465A-2DA5-643D-FA2789A0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Blue Team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4C0D0D-F5D5-324E-2A36-2FE2D7340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5714" y="1567312"/>
            <a:ext cx="9069750" cy="462008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205B2-6D8A-6D91-175A-9F0ADB4BE086}"/>
              </a:ext>
            </a:extLst>
          </p:cNvPr>
          <p:cNvSpPr txBox="1"/>
          <p:nvPr/>
        </p:nvSpPr>
        <p:spPr>
          <a:xfrm>
            <a:off x="1566231" y="6184135"/>
            <a:ext cx="721421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Source:</a:t>
            </a:r>
            <a:r>
              <a:rPr lang="en-US" sz="1200" dirty="0">
                <a:solidFill>
                  <a:srgbClr val="FFFFFF"/>
                </a:solidFill>
              </a:rPr>
              <a:t> NIST Computer Security Incident Handling Guide, figure from page 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121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5712-2AA1-5072-B3A0-59E8ED7A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 Team</a:t>
            </a:r>
          </a:p>
        </p:txBody>
      </p:sp>
      <p:pic>
        <p:nvPicPr>
          <p:cNvPr id="4" name="Content Placeholder 3" descr="A diagram of a diagram with Ice hockey rink in the background&#10;&#10;Description automatically generated">
            <a:extLst>
              <a:ext uri="{FF2B5EF4-FFF2-40B4-BE49-F238E27FC236}">
                <a16:creationId xmlns:a16="http://schemas.microsoft.com/office/drawing/2014/main" id="{BFFC57A8-0F19-28CF-7B79-47575037F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03875"/>
            <a:ext cx="10515600" cy="4194837"/>
          </a:xfrm>
        </p:spPr>
      </p:pic>
    </p:spTree>
    <p:extLst>
      <p:ext uri="{BB962C8B-B14F-4D97-AF65-F5344CB8AC3E}">
        <p14:creationId xmlns:p14="http://schemas.microsoft.com/office/powerpoint/2010/main" val="312564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86CEF-D5CD-F930-9809-B8E34807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1038330"/>
            <a:ext cx="5243394" cy="22255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2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Content Placeholder 2" descr="A close-up of a sign&#10;&#10;Description automatically generated">
            <a:extLst>
              <a:ext uri="{FF2B5EF4-FFF2-40B4-BE49-F238E27FC236}">
                <a16:creationId xmlns:a16="http://schemas.microsoft.com/office/drawing/2014/main" id="{272BEAC0-A718-2D38-F1E4-1A1E40DAF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169" y="2353022"/>
            <a:ext cx="5562600" cy="29813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80EC3-246C-ED50-24B7-A8B2CE307C3A}"/>
              </a:ext>
            </a:extLst>
          </p:cNvPr>
          <p:cNvSpPr txBox="1"/>
          <p:nvPr/>
        </p:nvSpPr>
        <p:spPr>
          <a:xfrm>
            <a:off x="7474773" y="2733751"/>
            <a:ext cx="425355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3600" dirty="0">
                <a:solidFill>
                  <a:schemeClr val="bg1"/>
                </a:solidFill>
              </a:rPr>
              <a:t>Sign off 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sz="3600" dirty="0">
                <a:solidFill>
                  <a:schemeClr val="bg1"/>
                </a:solidFill>
              </a:rPr>
              <a:t>Halt escalation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sz="3600" dirty="0">
                <a:solidFill>
                  <a:schemeClr val="bg1"/>
                </a:solidFill>
              </a:rPr>
              <a:t>Constant contact </a:t>
            </a:r>
          </a:p>
        </p:txBody>
      </p:sp>
    </p:spTree>
    <p:extLst>
      <p:ext uri="{BB962C8B-B14F-4D97-AF65-F5344CB8AC3E}">
        <p14:creationId xmlns:p14="http://schemas.microsoft.com/office/powerpoint/2010/main" val="146124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w to Use MITRE ATT&amp;CK to Secure Your Endpoints? - NetSecurity.com">
            <a:extLst>
              <a:ext uri="{FF2B5EF4-FFF2-40B4-BE49-F238E27FC236}">
                <a16:creationId xmlns:a16="http://schemas.microsoft.com/office/drawing/2014/main" id="{855E237C-562B-6A6B-C304-9973E4B5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8" b="1"/>
          <a:stretch/>
        </p:blipFill>
        <p:spPr>
          <a:xfrm>
            <a:off x="1155547" y="637762"/>
            <a:ext cx="9889808" cy="5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89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Becoming a Red Team Operator</vt:lpstr>
      <vt:lpstr>PowerPoint Presentation</vt:lpstr>
      <vt:lpstr>PowerPoint Presentation</vt:lpstr>
      <vt:lpstr>Penetration Test</vt:lpstr>
      <vt:lpstr>Red Team Operation</vt:lpstr>
      <vt:lpstr>Blue Team</vt:lpstr>
      <vt:lpstr>Red Team</vt:lpstr>
      <vt:lpstr>Control Group</vt:lpstr>
      <vt:lpstr>PowerPoint Presentation</vt:lpstr>
      <vt:lpstr>The Pyramid of Pain</vt:lpstr>
      <vt:lpstr>OPSEC </vt:lpstr>
      <vt:lpstr>PowerPoint Presentation</vt:lpstr>
      <vt:lpstr>PowerPoint Presentation</vt:lpstr>
      <vt:lpstr>GoPhish</vt:lpstr>
      <vt:lpstr>GoPhish Email Headers</vt:lpstr>
      <vt:lpstr>GoPhish Server Headers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Trufflehog</vt:lpstr>
      <vt:lpstr>PowerPoint Presentation</vt:lpstr>
      <vt:lpstr>Pacu</vt:lpstr>
      <vt:lpstr>Collecting Metrics</vt:lpstr>
      <vt:lpstr>NIST Phish Scale</vt:lpstr>
      <vt:lpstr>How a "Grading" is Determined</vt:lpstr>
      <vt:lpstr>Determining the Final Difficulty</vt:lpstr>
      <vt:lpstr>VECTR from Security Risk Advisors</vt:lpstr>
      <vt:lpstr>Key Concepts </vt:lpstr>
      <vt:lpstr>Q&amp;A /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1099</cp:revision>
  <dcterms:created xsi:type="dcterms:W3CDTF">2024-12-20T06:26:38Z</dcterms:created>
  <dcterms:modified xsi:type="dcterms:W3CDTF">2025-02-15T03:36:26Z</dcterms:modified>
</cp:coreProperties>
</file>